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8" r:id="rId6"/>
    <p:sldId id="269" r:id="rId7"/>
    <p:sldId id="270" r:id="rId8"/>
    <p:sldId id="278" r:id="rId9"/>
    <p:sldId id="274" r:id="rId10"/>
    <p:sldId id="279" r:id="rId11"/>
    <p:sldId id="275" r:id="rId12"/>
    <p:sldId id="276" r:id="rId13"/>
    <p:sldId id="280" r:id="rId14"/>
    <p:sldId id="277" r:id="rId15"/>
    <p:sldId id="273" r:id="rId16"/>
    <p:sldId id="264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33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24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6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06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71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10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97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0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97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92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5725-1D25-44BF-9959-FEDB29D8B69D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75CC-E1C6-438D-9EBD-E988532E70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4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 l="13543" t="2139" r="14400" b="9594"/>
          <a:stretch/>
        </p:blipFill>
        <p:spPr bwMode="auto">
          <a:xfrm>
            <a:off x="2760785" y="29714"/>
            <a:ext cx="6785075" cy="5195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 rot="20804850">
            <a:off x="995784" y="2546810"/>
            <a:ext cx="10409502" cy="1827482"/>
          </a:xfrm>
        </p:spPr>
        <p:txBody>
          <a:bodyPr>
            <a:noAutofit/>
          </a:bodyPr>
          <a:lstStyle/>
          <a:p>
            <a:r>
              <a:rPr lang="el-GR" sz="5400" b="1" dirty="0">
                <a:ln w="19050">
                  <a:solidFill>
                    <a:schemeClr val="bg1"/>
                  </a:solidFill>
                </a:ln>
                <a:latin typeface="+mn-lt"/>
              </a:rPr>
              <a:t>Τράπεζα </a:t>
            </a:r>
            <a:r>
              <a:rPr lang="el-GR" sz="5400" b="1" dirty="0" smtClean="0">
                <a:ln w="19050">
                  <a:solidFill>
                    <a:schemeClr val="bg1"/>
                  </a:solidFill>
                </a:ln>
                <a:latin typeface="+mn-lt"/>
              </a:rPr>
              <a:t>θεμάτων Μαθηματικών: φιλοσοφία </a:t>
            </a:r>
            <a:r>
              <a:rPr lang="el-GR" sz="5400" b="1" dirty="0">
                <a:ln w="19050">
                  <a:solidFill>
                    <a:schemeClr val="bg1"/>
                  </a:solidFill>
                </a:ln>
                <a:latin typeface="+mn-lt"/>
              </a:rPr>
              <a:t>και </a:t>
            </a:r>
            <a:r>
              <a:rPr lang="el-GR" sz="5400" b="1" dirty="0" smtClean="0">
                <a:ln w="19050">
                  <a:solidFill>
                    <a:schemeClr val="bg1"/>
                  </a:solidFill>
                </a:ln>
                <a:latin typeface="+mn-lt"/>
              </a:rPr>
              <a:t>λειτουργία</a:t>
            </a:r>
            <a:endParaRPr lang="el-GR" sz="5400" b="1" dirty="0">
              <a:ln w="19050">
                <a:solidFill>
                  <a:schemeClr val="bg1"/>
                </a:solidFill>
              </a:ln>
              <a:latin typeface="+mn-lt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1" y="6256962"/>
            <a:ext cx="2760784" cy="601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600" dirty="0">
                <a:latin typeface="+mn-lt"/>
              </a:rPr>
              <a:t>ενημερωτική </a:t>
            </a:r>
            <a:r>
              <a:rPr lang="el-GR" sz="1600" dirty="0" smtClean="0">
                <a:latin typeface="+mn-lt"/>
              </a:rPr>
              <a:t>συνάντηση</a:t>
            </a:r>
          </a:p>
          <a:p>
            <a:r>
              <a:rPr lang="el-GR" sz="1600" dirty="0" smtClean="0">
                <a:latin typeface="+mn-lt"/>
              </a:rPr>
              <a:t>26.10.2021</a:t>
            </a:r>
            <a:endParaRPr lang="el-GR" sz="1600" dirty="0">
              <a:latin typeface="+mn-lt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8188503" y="5421605"/>
            <a:ext cx="3869934" cy="1285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 smtClean="0">
                <a:latin typeface="+mn-lt"/>
              </a:rPr>
              <a:t>Μιχάλης </a:t>
            </a:r>
            <a:r>
              <a:rPr lang="el-GR" sz="2000" dirty="0" err="1" smtClean="0">
                <a:latin typeface="+mn-lt"/>
              </a:rPr>
              <a:t>Λουλάκης</a:t>
            </a:r>
            <a:endParaRPr lang="el-GR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Αν. </a:t>
            </a:r>
            <a:r>
              <a:rPr lang="el-GR" sz="2000" dirty="0" err="1" smtClean="0">
                <a:latin typeface="+mn-lt"/>
              </a:rPr>
              <a:t>Καθ</a:t>
            </a:r>
            <a:r>
              <a:rPr lang="el-GR" sz="2000" dirty="0" smtClean="0">
                <a:latin typeface="+mn-lt"/>
              </a:rPr>
              <a:t>. ΕΜΠ</a:t>
            </a:r>
          </a:p>
          <a:p>
            <a:r>
              <a:rPr lang="el-GR" sz="2000" dirty="0" smtClean="0">
                <a:latin typeface="+mn-lt"/>
              </a:rPr>
              <a:t>Κώστας Στουραΐτης</a:t>
            </a:r>
          </a:p>
          <a:p>
            <a:r>
              <a:rPr lang="el-GR" sz="2000" dirty="0" smtClean="0">
                <a:latin typeface="+mn-lt"/>
              </a:rPr>
              <a:t>Σύμβουλος Α΄ ΙΕΠ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09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579641"/>
            <a:ext cx="11887201" cy="2523139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13405 </a:t>
            </a:r>
            <a:r>
              <a:rPr lang="el-GR" sz="1800" b="1" dirty="0"/>
              <a:t>ΕΠΑΛ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144" y="3873357"/>
            <a:ext cx="8952856" cy="2770009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0" y="1401593"/>
            <a:ext cx="3729789" cy="217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των θεμάτων (παράδειγμα 3)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671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61720"/>
            <a:ext cx="11887200" cy="448867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13822 </a:t>
            </a:r>
            <a:r>
              <a:rPr lang="el-GR" sz="1800" b="1" dirty="0"/>
              <a:t>ΓΕΛ</a:t>
            </a:r>
          </a:p>
          <a:p>
            <a:pPr marL="0" indent="0">
              <a:spcBef>
                <a:spcPts val="2400"/>
              </a:spcBef>
              <a:buNone/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/>
          <a:srcRect l="11020" t="8019" r="12475" b="42512"/>
          <a:stretch/>
        </p:blipFill>
        <p:spPr>
          <a:xfrm>
            <a:off x="4698271" y="1"/>
            <a:ext cx="7493729" cy="6858000"/>
          </a:xfrm>
          <a:prstGeom prst="rect">
            <a:avLst/>
          </a:prstGeom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0" y="1401593"/>
            <a:ext cx="3729789" cy="217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των θεμάτων (παράδειγμα 4)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62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" y="1825625"/>
            <a:ext cx="11887200" cy="448867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13474 </a:t>
            </a:r>
            <a:r>
              <a:rPr lang="el-GR" sz="1800" b="1" dirty="0"/>
              <a:t>ΓΕΛ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57" y="1319366"/>
            <a:ext cx="8318643" cy="5538634"/>
          </a:xfrm>
          <a:prstGeom prst="rect">
            <a:avLst/>
          </a:prstGeom>
        </p:spPr>
      </p:pic>
      <p:sp>
        <p:nvSpPr>
          <p:cNvPr id="7" name="Τίτλος 1"/>
          <p:cNvSpPr txBox="1">
            <a:spLocks/>
          </p:cNvSpPr>
          <p:nvPr/>
        </p:nvSpPr>
        <p:spPr>
          <a:xfrm>
            <a:off x="0" y="1401593"/>
            <a:ext cx="3729789" cy="217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των θεμάτων (παράδειγμα 5)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84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501188"/>
            <a:ext cx="11887200" cy="280108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13783 </a:t>
            </a:r>
            <a:r>
              <a:rPr lang="el-GR" sz="1800" b="1" dirty="0" smtClean="0"/>
              <a:t>ΕΠΑΛ</a:t>
            </a:r>
            <a:endParaRPr lang="el-GR" sz="1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9568" t="7501" r="8034" b="39283"/>
          <a:stretch/>
        </p:blipFill>
        <p:spPr>
          <a:xfrm>
            <a:off x="4692315" y="1914"/>
            <a:ext cx="7499685" cy="6852504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0" y="1401593"/>
            <a:ext cx="3729789" cy="217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των θεμάτων (παράδειγμα 6)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50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5"/>
            <a:ext cx="933921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δυσκολίες κατασκευής θεμάτων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6045" y="1825625"/>
            <a:ext cx="10911155" cy="448867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βαθμός δυσκολίας</a:t>
            </a:r>
          </a:p>
          <a:p>
            <a:pPr>
              <a:spcBef>
                <a:spcPts val="2400"/>
              </a:spcBef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περιεχόμενο σε συμφωνία με οδηγίες διδασκαλίας</a:t>
            </a:r>
          </a:p>
          <a:p>
            <a:pPr>
              <a:spcBef>
                <a:spcPts val="2400"/>
              </a:spcBef>
            </a:pPr>
            <a:r>
              <a:rPr lang="el-GR" dirty="0">
                <a:solidFill>
                  <a:prstClr val="black"/>
                </a:solidFill>
                <a:ea typeface="+mj-ea"/>
                <a:cs typeface="+mj-cs"/>
              </a:rPr>
              <a:t>γνωστικές </a:t>
            </a:r>
            <a:r>
              <a:rPr lang="el-GR" dirty="0" smtClean="0">
                <a:solidFill>
                  <a:prstClr val="black"/>
                </a:solidFill>
                <a:ea typeface="+mj-ea"/>
                <a:cs typeface="+mj-cs"/>
              </a:rPr>
              <a:t>απαιτήσεις </a:t>
            </a:r>
            <a:r>
              <a:rPr lang="el-GR" sz="2000" dirty="0" smtClean="0">
                <a:solidFill>
                  <a:prstClr val="black"/>
                </a:solidFill>
                <a:ea typeface="+mj-ea"/>
                <a:cs typeface="+mj-cs"/>
              </a:rPr>
              <a:t>(π.χ. «διερευνούν </a:t>
            </a:r>
            <a:r>
              <a:rPr lang="el-GR" sz="2000" dirty="0">
                <a:solidFill>
                  <a:prstClr val="black"/>
                </a:solidFill>
                <a:ea typeface="+mj-ea"/>
                <a:cs typeface="+mj-cs"/>
              </a:rPr>
              <a:t>ενδεχόμενα για τα οποία η εκφώνηση δεν δίνει </a:t>
            </a:r>
            <a:r>
              <a:rPr lang="el-GR" sz="2000" dirty="0" smtClean="0">
                <a:solidFill>
                  <a:prstClr val="black"/>
                </a:solidFill>
                <a:ea typeface="+mj-ea"/>
                <a:cs typeface="+mj-cs"/>
              </a:rPr>
              <a:t>πληροφορίες»)</a:t>
            </a:r>
            <a:endParaRPr lang="el-GR" sz="2000" dirty="0">
              <a:solidFill>
                <a:prstClr val="black"/>
              </a:solidFill>
              <a:ea typeface="+mj-ea"/>
              <a:cs typeface="+mj-cs"/>
            </a:endParaRPr>
          </a:p>
          <a:p>
            <a:pPr>
              <a:spcBef>
                <a:spcPts val="2400"/>
              </a:spcBef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σαφήνεια, απλές διατυπώσεις</a:t>
            </a:r>
          </a:p>
          <a:p>
            <a:pPr>
              <a:spcBef>
                <a:spcPts val="2400"/>
              </a:spcBef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πρωτοτυπία</a:t>
            </a:r>
          </a:p>
          <a:p>
            <a:pPr>
              <a:spcBef>
                <a:spcPts val="2400"/>
              </a:spcBef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…</a:t>
            </a:r>
          </a:p>
          <a:p>
            <a:pPr>
              <a:spcBef>
                <a:spcPts val="2400"/>
              </a:spcBef>
            </a:pPr>
            <a:endParaRPr lang="el-GR" dirty="0">
              <a:solidFill>
                <a:prstClr val="black"/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249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6"/>
            <a:ext cx="9872620" cy="1315394"/>
          </a:xfrm>
        </p:spPr>
        <p:txBody>
          <a:bodyPr/>
          <a:lstStyle/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η συμβολή των εκπαιδευτικών της πράξης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3059" y="1825625"/>
            <a:ext cx="11504141" cy="4093262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για την υποβολή θεμάτων</a:t>
            </a:r>
          </a:p>
          <a:p>
            <a:pPr>
              <a:spcBef>
                <a:spcPts val="2400"/>
              </a:spcBef>
            </a:pPr>
            <a:endParaRPr lang="el-GR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για την υποβολή παρατηρήσεων (για διόρθωση)</a:t>
            </a:r>
          </a:p>
          <a:p>
            <a:pPr>
              <a:spcBef>
                <a:spcPts val="2400"/>
              </a:spcBef>
            </a:pPr>
            <a:endParaRPr lang="el-GR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μέσω του μητρώου του ΙΕΠ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/>
          <a:srcRect l="40607" t="50263" r="40958" b="23712"/>
          <a:stretch/>
        </p:blipFill>
        <p:spPr bwMode="auto">
          <a:xfrm>
            <a:off x="8297559" y="1686698"/>
            <a:ext cx="1050325" cy="926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/>
          <a:srcRect l="21520" t="21116" r="59827" b="51819"/>
          <a:stretch/>
        </p:blipFill>
        <p:spPr bwMode="auto">
          <a:xfrm>
            <a:off x="8297559" y="3302343"/>
            <a:ext cx="1062682" cy="963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061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85463" y="4937761"/>
            <a:ext cx="4156166" cy="1102859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ευχαριστούμε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07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9300" y="365125"/>
            <a:ext cx="891449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 τι είναι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l-GR" dirty="0" smtClean="0"/>
              <a:t>ποθετήριο εξεταστικών αντικειμένων (2</a:t>
            </a:r>
            <a:r>
              <a:rPr lang="el-GR" baseline="30000" dirty="0" smtClean="0"/>
              <a:t>ο</a:t>
            </a:r>
            <a:r>
              <a:rPr lang="el-GR" dirty="0" smtClean="0"/>
              <a:t>, 4</a:t>
            </a:r>
            <a:r>
              <a:rPr lang="el-GR" baseline="30000" dirty="0" smtClean="0"/>
              <a:t>ο </a:t>
            </a:r>
            <a:r>
              <a:rPr lang="el-GR" dirty="0" smtClean="0"/>
              <a:t>&amp; 1</a:t>
            </a:r>
            <a:r>
              <a:rPr lang="el-GR" baseline="30000" dirty="0" smtClean="0"/>
              <a:t>ο</a:t>
            </a:r>
            <a:r>
              <a:rPr lang="el-GR" dirty="0" smtClean="0"/>
              <a:t>, 3</a:t>
            </a:r>
            <a:r>
              <a:rPr lang="el-GR" baseline="30000" dirty="0" smtClean="0"/>
              <a:t>ο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θέματα και </a:t>
            </a:r>
            <a:r>
              <a:rPr lang="el-GR" dirty="0" err="1" smtClean="0"/>
              <a:t>μεταδεδομένα</a:t>
            </a:r>
            <a:r>
              <a:rPr lang="el-GR" dirty="0" smtClean="0"/>
              <a:t> </a:t>
            </a:r>
            <a:r>
              <a:rPr lang="el-GR" sz="2000" dirty="0" smtClean="0"/>
              <a:t>(λύσεις, παράγραφος, γνωστικές απαιτήσεις)</a:t>
            </a:r>
          </a:p>
          <a:p>
            <a:endParaRPr lang="el-GR" dirty="0" smtClean="0"/>
          </a:p>
          <a:p>
            <a:r>
              <a:rPr lang="el-GR" dirty="0" smtClean="0"/>
              <a:t>ανοικτής πρόσβασης</a:t>
            </a:r>
          </a:p>
          <a:p>
            <a:endParaRPr lang="el-GR" dirty="0" smtClean="0"/>
          </a:p>
          <a:p>
            <a:r>
              <a:rPr lang="el-GR" dirty="0" smtClean="0"/>
              <a:t>δυναμική και εξελισσόμενη</a:t>
            </a:r>
          </a:p>
          <a:p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20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5"/>
            <a:ext cx="933921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 βασικές επιδιώξεις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5481" y="1825624"/>
            <a:ext cx="11281719" cy="4797597"/>
          </a:xfrm>
        </p:spPr>
        <p:txBody>
          <a:bodyPr>
            <a:normAutofit/>
          </a:bodyPr>
          <a:lstStyle/>
          <a:p>
            <a:r>
              <a:rPr lang="el-GR" dirty="0" smtClean="0"/>
              <a:t>υποστήριξη της </a:t>
            </a:r>
            <a:r>
              <a:rPr lang="el-GR" b="1" dirty="0" smtClean="0">
                <a:solidFill>
                  <a:srgbClr val="FF0000"/>
                </a:solidFill>
              </a:rPr>
              <a:t>εκπαιδευτικής διαδικασίας </a:t>
            </a:r>
            <a:r>
              <a:rPr lang="el-GR" dirty="0" smtClean="0"/>
              <a:t>και του </a:t>
            </a:r>
            <a:r>
              <a:rPr lang="el-GR" b="1" dirty="0" smtClean="0">
                <a:solidFill>
                  <a:srgbClr val="FF0000"/>
                </a:solidFill>
              </a:rPr>
              <a:t>εκπαιδευτικού</a:t>
            </a:r>
            <a:r>
              <a:rPr lang="el-GR" dirty="0" smtClean="0"/>
              <a:t>, ως </a:t>
            </a:r>
            <a:r>
              <a:rPr lang="el-GR" dirty="0"/>
              <a:t>«συλλογή» έργων που μπορούν να αξιοποιηθούν </a:t>
            </a:r>
            <a:r>
              <a:rPr lang="el-GR" dirty="0" smtClean="0"/>
              <a:t>καθημερινά</a:t>
            </a:r>
          </a:p>
          <a:p>
            <a:pPr lvl="1"/>
            <a:r>
              <a:rPr lang="el-GR" dirty="0" smtClean="0"/>
              <a:t>για τη συζήτηση στην τάξη</a:t>
            </a:r>
          </a:p>
          <a:p>
            <a:pPr lvl="1"/>
            <a:r>
              <a:rPr lang="el-GR" dirty="0" smtClean="0"/>
              <a:t>για τη διαμορφωτική αξιολόγηση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υποστήριξη των </a:t>
            </a:r>
            <a:r>
              <a:rPr lang="el-GR" b="1" dirty="0" smtClean="0">
                <a:solidFill>
                  <a:srgbClr val="FF0000"/>
                </a:solidFill>
              </a:rPr>
              <a:t>προγραμμάτων σπουδών </a:t>
            </a:r>
            <a:r>
              <a:rPr lang="el-GR" dirty="0" smtClean="0"/>
              <a:t>και των </a:t>
            </a:r>
            <a:r>
              <a:rPr lang="el-GR" b="1" dirty="0" smtClean="0">
                <a:solidFill>
                  <a:srgbClr val="FF0000"/>
                </a:solidFill>
              </a:rPr>
              <a:t>οδηγιών</a:t>
            </a:r>
            <a:r>
              <a:rPr lang="el-GR" dirty="0" smtClean="0"/>
              <a:t>, ως συλλογή έργων που είναι σχεδιασμένα με βάση τη φιλοσοφία και το περιεχόμενό τους</a:t>
            </a:r>
          </a:p>
          <a:p>
            <a:pPr>
              <a:spcBef>
                <a:spcPts val="2400"/>
              </a:spcBef>
            </a:pPr>
            <a:r>
              <a:rPr lang="el-GR" dirty="0"/>
              <a:t>υποστήριξη</a:t>
            </a:r>
            <a:r>
              <a:rPr lang="el-GR" dirty="0" smtClean="0"/>
              <a:t> της </a:t>
            </a:r>
            <a:r>
              <a:rPr lang="el-GR" b="1" dirty="0" smtClean="0">
                <a:solidFill>
                  <a:srgbClr val="FF0000"/>
                </a:solidFill>
              </a:rPr>
              <a:t>αξιολόγησης</a:t>
            </a:r>
            <a:r>
              <a:rPr lang="el-GR" dirty="0" smtClean="0"/>
              <a:t> (διαμορφωτικής και τελικής) μέσα από την προτυποποίηση των θεμάτων (αξιοπιστία, εγκυρότητα, ισότιμη συμμετοχή)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49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5"/>
            <a:ext cx="933921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ρόλος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65870" y="1825624"/>
            <a:ext cx="6168521" cy="461627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επιμορφωτικός</a:t>
            </a:r>
          </a:p>
          <a:p>
            <a:pPr>
              <a:spcBef>
                <a:spcPts val="1200"/>
              </a:spcBef>
            </a:pP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παιδαγωγικός</a:t>
            </a:r>
          </a:p>
          <a:p>
            <a:pPr>
              <a:spcBef>
                <a:spcPts val="1200"/>
              </a:spcBef>
            </a:pP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διαμορφωτικός</a:t>
            </a:r>
          </a:p>
          <a:p>
            <a:pPr>
              <a:spcBef>
                <a:spcPts val="1200"/>
              </a:spcBef>
            </a:pPr>
            <a:endParaRPr lang="el-GR" dirty="0" smtClean="0"/>
          </a:p>
          <a:p>
            <a:pPr>
              <a:spcBef>
                <a:spcPts val="1200"/>
              </a:spcBef>
            </a:pPr>
            <a:r>
              <a:rPr lang="el-GR" dirty="0" smtClean="0"/>
              <a:t>αξιολογικός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520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5"/>
            <a:ext cx="933921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 πότε,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ποιοι, ποια μαθήματα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65870" y="1825625"/>
            <a:ext cx="10021330" cy="409326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σταδιακή εφαρμογή 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2020-21 Α Λυκείου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2021-22 Α και Β Λυκείου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2022-23 Α, Β, Γ Λυκείου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ΓΕ.Λ., Ε.Α.Ε., ΕΠΑ.Λ., ΕΝ.Ε.Ε.ΓΥ-Λ. (διαφορετικές Τράπεζες)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όλα τα γραπτώς εξεταζόμενα μαθήματα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5"/>
            <a:ext cx="933921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μέχρι τώρα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28799" y="1837982"/>
            <a:ext cx="10021330" cy="409326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Άλγεβρα και Γεωμετρία Α τάξης (ΓΕΛ και ΕΠΑΛ)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φέτος Άλγεβρα, Γεωμετρία, Μαθηματικά Προσ. Β ΓΕΛ, Άλγεβρα Γεωμετρία ΕΠΑΛ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συνεχής εμπλουτισμός και ανανέωση θεμάτων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20 </a:t>
            </a:r>
            <a:r>
              <a:rPr lang="el-GR" dirty="0" err="1" smtClean="0"/>
              <a:t>θεματοδότες</a:t>
            </a:r>
            <a:r>
              <a:rPr lang="el-GR" dirty="0" smtClean="0"/>
              <a:t>/</a:t>
            </a:r>
            <a:r>
              <a:rPr lang="el-GR" dirty="0" err="1" smtClean="0"/>
              <a:t>αξιολογητές</a:t>
            </a:r>
            <a:r>
              <a:rPr lang="el-GR" dirty="0" smtClean="0"/>
              <a:t> (εκπαιδευτικοί) και 2 συντονιστές (Πανεπιστημιακοί) 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ελπίζουμε στην συμβολή της εκπαιδευτικής κοινότητας</a:t>
            </a:r>
          </a:p>
          <a:p>
            <a:pPr>
              <a:spcBef>
                <a:spcPts val="2400"/>
              </a:spcBef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356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4580" y="365125"/>
            <a:ext cx="9339219" cy="1325563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των θεμάτων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3059" y="1825625"/>
            <a:ext cx="11504141" cy="448867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l-GR" dirty="0"/>
              <a:t>με βάση τις οδηγίες διδασκαλίας και το νομοθετικό πλαίσιο για τον τρόπο εξέτασης</a:t>
            </a:r>
          </a:p>
          <a:p>
            <a:pPr>
              <a:spcBef>
                <a:spcPts val="2400"/>
              </a:spcBef>
            </a:pPr>
            <a:r>
              <a:rPr lang="el-GR" dirty="0"/>
              <a:t>2ο θέμα: ελέγχεται η ικανότητα των μαθητών να εφαρμόζουν θεωρίες, ιδιότητες και αλγόριθμους σε οικείες –σε σχέση με τη διδασκαλία– καταστάσεις (</a:t>
            </a:r>
            <a:r>
              <a:rPr lang="el-GR" dirty="0">
                <a:solidFill>
                  <a:srgbClr val="FF0000"/>
                </a:solidFill>
              </a:rPr>
              <a:t>άμεση εφαρμογή</a:t>
            </a:r>
            <a:r>
              <a:rPr lang="el-GR" dirty="0"/>
              <a:t>)</a:t>
            </a:r>
          </a:p>
          <a:p>
            <a:pPr>
              <a:spcBef>
                <a:spcPts val="2400"/>
              </a:spcBef>
            </a:pPr>
            <a:r>
              <a:rPr lang="el-GR" dirty="0"/>
              <a:t>4ο θέμα:  ελέγχεται η ικανότητα των μαθητών να επιλύουν προβλήματα </a:t>
            </a:r>
            <a:r>
              <a:rPr lang="el-GR" dirty="0" smtClean="0"/>
              <a:t>(ή ασκήσεις) αναπτύσσοντας </a:t>
            </a:r>
            <a:r>
              <a:rPr lang="el-GR" dirty="0"/>
              <a:t>κατάλληλες </a:t>
            </a:r>
            <a:r>
              <a:rPr lang="el-GR" dirty="0" smtClean="0"/>
              <a:t>στρατηγικές και δημιουργώντας </a:t>
            </a:r>
            <a:r>
              <a:rPr lang="el-GR" dirty="0">
                <a:solidFill>
                  <a:srgbClr val="FF0000"/>
                </a:solidFill>
              </a:rPr>
              <a:t>συνδέσεις</a:t>
            </a:r>
            <a:r>
              <a:rPr lang="el-GR" dirty="0"/>
              <a:t> και </a:t>
            </a:r>
            <a:r>
              <a:rPr lang="el-GR" dirty="0" smtClean="0"/>
              <a:t>συσχετισμούς, να </a:t>
            </a:r>
            <a:r>
              <a:rPr lang="el-GR" dirty="0">
                <a:solidFill>
                  <a:srgbClr val="FF0000"/>
                </a:solidFill>
              </a:rPr>
              <a:t>επιλέγουν</a:t>
            </a:r>
            <a:r>
              <a:rPr lang="el-GR" dirty="0"/>
              <a:t> το κατάλληλο </a:t>
            </a:r>
            <a:r>
              <a:rPr lang="el-GR" dirty="0">
                <a:solidFill>
                  <a:srgbClr val="FF0000"/>
                </a:solidFill>
              </a:rPr>
              <a:t>μαθηματικό μοντέλο </a:t>
            </a:r>
            <a:r>
              <a:rPr lang="el-GR" dirty="0"/>
              <a:t>για </a:t>
            </a:r>
            <a:r>
              <a:rPr lang="el-GR" dirty="0" smtClean="0"/>
              <a:t>τη διαπραγμάτευση του θέματος.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107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07364"/>
            <a:ext cx="3729789" cy="2178048"/>
          </a:xfrm>
        </p:spPr>
        <p:txBody>
          <a:bodyPr/>
          <a:lstStyle/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</a:t>
            </a: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των θεμάτων (παράδειγμα 1)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" y="1825625"/>
            <a:ext cx="11887200" cy="448867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13831 </a:t>
            </a:r>
            <a:r>
              <a:rPr lang="el-GR" sz="1800" b="1" dirty="0" smtClean="0"/>
              <a:t>ΓΕΛ</a:t>
            </a:r>
            <a:endParaRPr lang="el-GR" sz="1800" b="1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19" y="2732926"/>
            <a:ext cx="8375982" cy="40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3579641"/>
            <a:ext cx="11887201" cy="2523139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12910 </a:t>
            </a:r>
            <a:r>
              <a:rPr lang="el-GR" sz="1800" b="1" dirty="0"/>
              <a:t>ΓΕΛ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8917" t="9665" r="18184" b="20589"/>
          <a:stretch/>
        </p:blipFill>
        <p:spPr bwMode="auto">
          <a:xfrm>
            <a:off x="0" y="0"/>
            <a:ext cx="2014581" cy="139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l="7919" t="7815" r="10637" b="36831"/>
          <a:stretch/>
        </p:blipFill>
        <p:spPr>
          <a:xfrm>
            <a:off x="5062496" y="0"/>
            <a:ext cx="7129504" cy="6858000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0" y="1401593"/>
            <a:ext cx="3729789" cy="217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λογική των θεμάτων (παράδειγμα 2)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1082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407</Words>
  <Application>Microsoft Office PowerPoint</Application>
  <PresentationFormat>Ευρεία οθόνη</PresentationFormat>
  <Paragraphs>105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Τράπεζα θεμάτων Μαθηματικών: φιλοσοφία και λειτουργία</vt:lpstr>
      <vt:lpstr> τι είναι</vt:lpstr>
      <vt:lpstr> βασικές επιδιώξεις</vt:lpstr>
      <vt:lpstr>ρόλος</vt:lpstr>
      <vt:lpstr>  πότε, ποιοι, ποια μαθήματα</vt:lpstr>
      <vt:lpstr>  μέχρι τώρα</vt:lpstr>
      <vt:lpstr>  λογική των θεμάτων</vt:lpstr>
      <vt:lpstr>λογική των θεμάτων (παράδειγμα 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δυσκολίες κατασκευής θεμάτων</vt:lpstr>
      <vt:lpstr>η συμβολή των εκπαιδευτικών της πράξης</vt:lpstr>
      <vt:lpstr>ευχαριστούμε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Στατιστική Β΄ Λυκείου</dc:title>
  <dc:creator>Στουραΐτης Κωνσταντίνος</dc:creator>
  <cp:lastModifiedBy>Στουραΐτης Κωνσταντίνος</cp:lastModifiedBy>
  <cp:revision>63</cp:revision>
  <cp:lastPrinted>2019-10-05T22:40:59Z</cp:lastPrinted>
  <dcterms:created xsi:type="dcterms:W3CDTF">2019-07-03T08:06:28Z</dcterms:created>
  <dcterms:modified xsi:type="dcterms:W3CDTF">2021-10-25T06:38:23Z</dcterms:modified>
</cp:coreProperties>
</file>